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0"/>
  </p:notesMasterIdLst>
  <p:sldIdLst>
    <p:sldId id="303" r:id="rId3"/>
    <p:sldId id="307" r:id="rId4"/>
    <p:sldId id="308" r:id="rId5"/>
    <p:sldId id="304" r:id="rId6"/>
    <p:sldId id="309" r:id="rId7"/>
    <p:sldId id="306" r:id="rId8"/>
    <p:sldId id="310" r:id="rId9"/>
  </p:sldIdLst>
  <p:sldSz cx="9144000" cy="6858000" type="screen4x3"/>
  <p:notesSz cx="67945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142"/>
    <a:srgbClr val="A54B27"/>
    <a:srgbClr val="742E3D"/>
    <a:srgbClr val="A6592A"/>
    <a:srgbClr val="D37127"/>
    <a:srgbClr val="8D5C33"/>
    <a:srgbClr val="969696"/>
    <a:srgbClr val="4C5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63" autoAdjust="0"/>
    <p:restoredTop sz="86475" autoAdjust="0"/>
  </p:normalViewPr>
  <p:slideViewPr>
    <p:cSldViewPr>
      <p:cViewPr>
        <p:scale>
          <a:sx n="80" d="100"/>
          <a:sy n="80" d="100"/>
        </p:scale>
        <p:origin x="-31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Юридические </a:t>
                    </a:r>
                    <a:r>
                      <a:rPr lang="ru-RU" sz="1600"/>
                      <a:t>лица </a:t>
                    </a:r>
                    <a:endParaRPr lang="ru-RU" sz="1600" smtClean="0"/>
                  </a:p>
                  <a:p>
                    <a:r>
                      <a:rPr lang="ru-RU" smtClean="0"/>
                      <a:t>9653</a:t>
                    </a:r>
                    <a:r>
                      <a:rPr lang="ru-RU" dirty="0"/>
                      <a:t>
46%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/>
                      <a:t>Индивидуальные </a:t>
                    </a:r>
                    <a:r>
                      <a:rPr lang="ru-RU" sz="1400"/>
                      <a:t>предприниматели </a:t>
                    </a:r>
                    <a:endParaRPr lang="ru-RU" sz="1400" smtClean="0"/>
                  </a:p>
                  <a:p>
                    <a:r>
                      <a:rPr lang="ru-RU" smtClean="0"/>
                      <a:t>11358</a:t>
                    </a:r>
                    <a:r>
                      <a:rPr lang="ru-RU" dirty="0"/>
                      <a:t>
54%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Юридические лица 9653</c:v>
                </c:pt>
                <c:pt idx="1">
                  <c:v>Индивидуальные предприниматели 11358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9653</c:v>
                </c:pt>
                <c:pt idx="1">
                  <c:v>11358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75000"/>
                </a:schemeClr>
              </a:solidFill>
            </a:ln>
          </c:spPr>
          <c:dPt>
            <c:idx val="0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Изменения в учредительные документы и сведения, содержащиеся в ЕГРЮЛ</c:v>
                </c:pt>
                <c:pt idx="1">
                  <c:v>Создание ЮЛ</c:v>
                </c:pt>
                <c:pt idx="2">
                  <c:v>Добровольная ликвидация</c:v>
                </c:pt>
                <c:pt idx="3">
                  <c:v>Иные изменения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</c:v>
                </c:pt>
                <c:pt idx="1">
                  <c:v>0.17</c:v>
                </c:pt>
                <c:pt idx="2">
                  <c:v>0.09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 i="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-6.2081558871288946E-2"/>
                  <c:y val="5.909389363099146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Регистрация в качестве ИП, КФХ</c:v>
                </c:pt>
                <c:pt idx="1">
                  <c:v>Прекращение деятельности ИП, КФХ</c:v>
                </c:pt>
                <c:pt idx="2">
                  <c:v>Изменения в сведения ИП, КФХ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5353</c:v>
                </c:pt>
                <c:pt idx="1">
                  <c:v>4592</c:v>
                </c:pt>
                <c:pt idx="2">
                  <c:v>1413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solidFill>
                <a:schemeClr val="bg1"/>
              </a:solidFill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Нарушение порядка представления и заполнения документов</c:v>
                </c:pt>
                <c:pt idx="1">
                  <c:v>Непредставление документов</c:v>
                </c:pt>
                <c:pt idx="2">
                  <c:v>Непредставление отчетности</c:v>
                </c:pt>
                <c:pt idx="3">
                  <c:v>Иные основания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17</c:v>
                </c:pt>
                <c:pt idx="2">
                  <c:v>10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7.5493870659163716E-3"/>
                  <c:y val="9.00274530686947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Нарушение порядка представления и заполнения документов</c:v>
                </c:pt>
                <c:pt idx="1">
                  <c:v>Подпункт "ф" п. 1 ст. 23 Закона о регистрации</c:v>
                </c:pt>
                <c:pt idx="2">
                  <c:v>Недостоверные сведения об адресе</c:v>
                </c:pt>
                <c:pt idx="3">
                  <c:v>Иные основания</c:v>
                </c:pt>
                <c:pt idx="4">
                  <c:v>Непредставление документов, предусмотренных законом</c:v>
                </c:pt>
                <c:pt idx="5">
                  <c:v>Возражение заинтересованного лица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37</c:v>
                </c:pt>
                <c:pt idx="1">
                  <c:v>24</c:v>
                </c:pt>
                <c:pt idx="2">
                  <c:v>10</c:v>
                </c:pt>
                <c:pt idx="3">
                  <c:v>11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ч. 3 ст. 14.25 КоАП</c:v>
                </c:pt>
                <c:pt idx="1">
                  <c:v>ч. 4 ст. 14.25 КоАП</c:v>
                </c:pt>
                <c:pt idx="2">
                  <c:v>ч. 5 ст. 14.25 КоАП</c:v>
                </c:pt>
                <c:pt idx="3">
                  <c:v>ч. 1 ст. 20.25 КоАП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50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</c:spPr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Часть 1 ст. 173.1 УК РФ</c:v>
                </c:pt>
                <c:pt idx="1">
                  <c:v>Часть 1 ст. 173.2 УК РФ</c:v>
                </c:pt>
                <c:pt idx="2">
                  <c:v>Процессуальное решение не принято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2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5241C2F-69E5-4B79-96C7-7E205A4A53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766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10D51-552D-4887-B623-1EE7019C37C3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1" tIns="45926" rIns="91851" bIns="459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446917D-3B0A-47DD-BE0D-323BD91FC89A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1536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59350" cy="3721100"/>
          </a:xfrm>
          <a:ln/>
        </p:spPr>
      </p:sp>
      <p:sp>
        <p:nvSpPr>
          <p:cNvPr id="1536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1" tIns="45926" rIns="91851" bIns="45926"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  <p:sp>
        <p:nvSpPr>
          <p:cNvPr id="15366" name="Номер слайда 3"/>
          <p:cNvSpPr txBox="1">
            <a:spLocks noGrp="1"/>
          </p:cNvSpPr>
          <p:nvPr/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1" tIns="45926" rIns="91851" bIns="459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ED619E5-D3C1-470E-AFCE-D47FFEFB758D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940E-5AEE-4EB9-819D-FC0B6C4630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6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BB57-0985-466C-AD97-ECB867D78D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67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A641-BDE8-4112-891F-3E04BF674C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7822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5" y="488950"/>
            <a:ext cx="7343775" cy="1111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15975" y="1600200"/>
            <a:ext cx="7343775" cy="48355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F0B7-2472-46E6-B861-789DA58825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328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815975" y="488950"/>
            <a:ext cx="7343775" cy="1111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15975" y="1600200"/>
            <a:ext cx="3595688" cy="2341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64063" y="1600200"/>
            <a:ext cx="3595687" cy="2341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15975" y="4094163"/>
            <a:ext cx="3595688" cy="23415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64063" y="4094163"/>
            <a:ext cx="3595687" cy="23415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1842-62C7-4033-8940-6411987F83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4665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A117-3587-4B54-B932-DC2C7A1FF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00674"/>
      </p:ext>
    </p:extLst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8A542-D9BE-453B-BF0F-E7F1A8F67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26410"/>
      </p:ext>
    </p:extLst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4FFD-41AD-42C9-BC29-90382AE3A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70179"/>
      </p:ext>
    </p:extLst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31641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1641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6F0C-4562-4B5A-AE7D-644A291F0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43433"/>
      </p:ext>
    </p:extLst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DA0E0-24D7-4123-987A-DA8932D62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751045"/>
      </p:ext>
    </p:extLst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CE23-41F0-4926-B05D-EC7DEFB46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00006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74C82-1DE6-4B2F-9D6B-C2844F722A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996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F569-C2CD-4253-90F8-92E950A0B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9800"/>
      </p:ext>
    </p:extLst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FCD81-E45C-49A2-8CA1-96590FA3D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62894"/>
      </p:ext>
    </p:extLst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1C22-1C6D-46AA-AF92-3FB01CCB5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93403"/>
      </p:ext>
    </p:extLst>
  </p:cSld>
  <p:clrMapOvr>
    <a:masterClrMapping/>
  </p:clrMapOvr>
  <p:transition spd="med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9515-2FC5-4A14-A826-0842A8E19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959070"/>
      </p:ext>
    </p:extLst>
  </p:cSld>
  <p:clrMapOvr>
    <a:masterClrMapping/>
  </p:clrMapOvr>
  <p:transition spd="med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0"/>
            <a:ext cx="2239962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5722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00B53-57C9-40C2-ACFC-81C82A949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94332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A48A3-5090-4F25-A6E6-5E6FAC520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41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38F9-E6C0-4434-8B65-2048629CE0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6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2859-EE2D-4449-ABC4-3D69126A47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63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1D65E-1E32-4CB4-A891-531ED03D22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10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4304-965B-4F8E-A2A9-24072BC635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065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87889-89D2-4B53-B317-F09116DE3D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19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D6F7-0E48-48EF-ABDF-103FEDBA48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65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9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00"/>
              </a:lnSpc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25FB8ED-0275-433F-8B48-03EE47696A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+mj-lt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80963" algn="l" rtl="0" eaLnBrk="0" fontAlgn="base" hangingPunct="0">
        <a:spcBef>
          <a:spcPct val="20000"/>
        </a:spcBef>
        <a:spcAft>
          <a:spcPct val="0"/>
        </a:spcAft>
        <a:buFont typeface="Arial" charset="0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403350" indent="-108743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400">
          <a:solidFill>
            <a:srgbClr val="504F53"/>
          </a:solidFill>
          <a:latin typeface="+mn-lt"/>
        </a:defRPr>
      </a:lvl4pPr>
      <a:lvl5pPr marL="1257300" indent="346075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5pPr>
      <a:lvl6pPr marL="1714500" indent="346075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1700" indent="346075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8900" indent="346075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6100" indent="346075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52513"/>
            <a:ext cx="8785225" cy="5400675"/>
          </a:xfrm>
          <a:prstGeom prst="rect">
            <a:avLst/>
          </a:prstGeom>
          <a:solidFill>
            <a:srgbClr val="FFFFFF">
              <a:alpha val="59999"/>
            </a:srgbClr>
          </a:solidFill>
          <a:ln w="57150" cmpd="thinThick">
            <a:solidFill>
              <a:srgbClr val="FFFFFF">
                <a:alpha val="89803"/>
              </a:srgbClr>
            </a:solidFill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597650"/>
            <a:ext cx="1476375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663300"/>
                </a:solidFill>
                <a:latin typeface="+mn-lt"/>
              </a:defRPr>
            </a:lvl1pPr>
          </a:lstStyle>
          <a:p>
            <a:pPr>
              <a:defRPr/>
            </a:pPr>
            <a:fld id="{D2E393BC-0AF4-468A-A865-FFFBCD171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8243887" cy="908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663300"/>
          </a:solidFill>
          <a:latin typeface="Impact" pitchFamily="34" charset="0"/>
        </a:defRPr>
      </a:lvl9pPr>
    </p:titleStyle>
    <p:bodyStyle>
      <a:lvl1pPr marL="444500" indent="-355600" algn="l" rtl="0" eaLnBrk="0" fontAlgn="base" hangingPunct="0">
        <a:spcBef>
          <a:spcPct val="0"/>
        </a:spcBef>
        <a:spcAft>
          <a:spcPct val="40000"/>
        </a:spcAft>
        <a:buClr>
          <a:srgbClr val="CC0000"/>
        </a:buClr>
        <a:buFont typeface="Aria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890588" indent="-266700" algn="l" rtl="0" eaLnBrk="0" fontAlgn="base" hangingPunct="0">
        <a:spcBef>
          <a:spcPct val="0"/>
        </a:spcBef>
        <a:spcAft>
          <a:spcPct val="40000"/>
        </a:spcAft>
        <a:buClr>
          <a:srgbClr val="CC0000"/>
        </a:buClr>
        <a:buFont typeface="Arial" charset="0"/>
        <a:buChar char="●"/>
        <a:defRPr sz="2200">
          <a:solidFill>
            <a:srgbClr val="000000"/>
          </a:solidFill>
          <a:latin typeface="+mn-lt"/>
        </a:defRPr>
      </a:lvl2pPr>
      <a:lvl3pPr marL="1336675" indent="-266700" algn="l" rtl="0" eaLnBrk="0" fontAlgn="base" hangingPunct="0">
        <a:spcBef>
          <a:spcPct val="0"/>
        </a:spcBef>
        <a:spcAft>
          <a:spcPct val="40000"/>
        </a:spcAft>
        <a:buClr>
          <a:srgbClr val="CC0000"/>
        </a:buClr>
        <a:buFont typeface="Arial" charset="0"/>
        <a:buChar char="●"/>
        <a:defRPr sz="2000">
          <a:solidFill>
            <a:srgbClr val="000000"/>
          </a:solidFill>
          <a:latin typeface="+mn-lt"/>
        </a:defRPr>
      </a:lvl3pPr>
      <a:lvl4pPr marL="1782763" indent="-266700" algn="l" rtl="0" eaLnBrk="0" fontAlgn="base" hangingPunct="0">
        <a:spcBef>
          <a:spcPct val="0"/>
        </a:spcBef>
        <a:spcAft>
          <a:spcPct val="40000"/>
        </a:spcAft>
        <a:buClr>
          <a:srgbClr val="CC0000"/>
        </a:buClr>
        <a:buFont typeface="Arial" charset="0"/>
        <a:buChar char="●"/>
        <a:defRPr sz="2000">
          <a:solidFill>
            <a:srgbClr val="000000"/>
          </a:solidFill>
          <a:latin typeface="+mn-lt"/>
        </a:defRPr>
      </a:lvl4pPr>
      <a:lvl5pPr marL="2227263" indent="-265113" algn="l" rtl="0" eaLnBrk="0" fontAlgn="base" hangingPunct="0">
        <a:spcBef>
          <a:spcPct val="0"/>
        </a:spcBef>
        <a:spcAft>
          <a:spcPct val="40000"/>
        </a:spcAft>
        <a:buClr>
          <a:srgbClr val="CC0000"/>
        </a:buClr>
        <a:buFont typeface="Arial" charset="0"/>
        <a:buChar char="●"/>
        <a:defRPr sz="1600">
          <a:solidFill>
            <a:srgbClr val="000000"/>
          </a:solidFill>
          <a:latin typeface="+mn-lt"/>
        </a:defRPr>
      </a:lvl5pPr>
      <a:lvl6pPr marL="2684463" indent="-265113" algn="l" rtl="0" fontAlgn="base">
        <a:spcBef>
          <a:spcPct val="0"/>
        </a:spcBef>
        <a:spcAft>
          <a:spcPct val="40000"/>
        </a:spcAft>
        <a:buClr>
          <a:srgbClr val="CC0000"/>
        </a:buClr>
        <a:buFont typeface="Arial" pitchFamily="34" charset="0"/>
        <a:buChar char="●"/>
        <a:defRPr sz="1600">
          <a:solidFill>
            <a:srgbClr val="000000"/>
          </a:solidFill>
          <a:latin typeface="+mn-lt"/>
        </a:defRPr>
      </a:lvl6pPr>
      <a:lvl7pPr marL="3141663" indent="-265113" algn="l" rtl="0" fontAlgn="base">
        <a:spcBef>
          <a:spcPct val="0"/>
        </a:spcBef>
        <a:spcAft>
          <a:spcPct val="40000"/>
        </a:spcAft>
        <a:buClr>
          <a:srgbClr val="CC0000"/>
        </a:buClr>
        <a:buFont typeface="Arial" pitchFamily="34" charset="0"/>
        <a:buChar char="●"/>
        <a:defRPr sz="1600">
          <a:solidFill>
            <a:srgbClr val="000000"/>
          </a:solidFill>
          <a:latin typeface="+mn-lt"/>
        </a:defRPr>
      </a:lvl7pPr>
      <a:lvl8pPr marL="3598863" indent="-265113" algn="l" rtl="0" fontAlgn="base">
        <a:spcBef>
          <a:spcPct val="0"/>
        </a:spcBef>
        <a:spcAft>
          <a:spcPct val="40000"/>
        </a:spcAft>
        <a:buClr>
          <a:srgbClr val="CC0000"/>
        </a:buClr>
        <a:buFont typeface="Arial" pitchFamily="34" charset="0"/>
        <a:buChar char="●"/>
        <a:defRPr sz="1600">
          <a:solidFill>
            <a:srgbClr val="000000"/>
          </a:solidFill>
          <a:latin typeface="+mn-lt"/>
        </a:defRPr>
      </a:lvl8pPr>
      <a:lvl9pPr marL="4056063" indent="-265113" algn="l" rtl="0" fontAlgn="base">
        <a:spcBef>
          <a:spcPct val="0"/>
        </a:spcBef>
        <a:spcAft>
          <a:spcPct val="40000"/>
        </a:spcAft>
        <a:buClr>
          <a:srgbClr val="CC0000"/>
        </a:buClr>
        <a:buFont typeface="Arial" pitchFamily="34" charset="0"/>
        <a:buChar char="●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975" y="488950"/>
            <a:ext cx="7500441" cy="1111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800" dirty="0" smtClean="0"/>
              <a:t>Количество документов представленных на государственную регистрацию ЮЛ и ИП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ru-RU" dirty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r>
              <a:rPr lang="en-US" altLang="ru-RU" dirty="0"/>
              <a:t>1</a:t>
            </a:r>
            <a:endParaRPr lang="en-US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002984"/>
              </p:ext>
            </p:extLst>
          </p:nvPr>
        </p:nvGraphicFramePr>
        <p:xfrm>
          <a:off x="815975" y="1600200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1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975" y="488950"/>
            <a:ext cx="7500441" cy="1111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 dirty="0" smtClean="0"/>
              <a:t>Юридические лица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861662"/>
              </p:ext>
            </p:extLst>
          </p:nvPr>
        </p:nvGraphicFramePr>
        <p:xfrm>
          <a:off x="815975" y="1600200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850" y="6309320"/>
            <a:ext cx="619125" cy="216024"/>
          </a:xfrm>
        </p:spPr>
        <p:txBody>
          <a:bodyPr/>
          <a:lstStyle/>
          <a:p>
            <a:pPr>
              <a:defRPr/>
            </a:pPr>
            <a:endParaRPr lang="en-US" altLang="ru-RU" dirty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r>
              <a:rPr lang="en-US" altLang="ru-RU" dirty="0" smtClean="0"/>
              <a:t>2</a:t>
            </a:r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866053"/>
              </p:ext>
            </p:extLst>
          </p:nvPr>
        </p:nvGraphicFramePr>
        <p:xfrm>
          <a:off x="899592" y="1772816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89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975" y="488950"/>
            <a:ext cx="7500441" cy="1111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Индивидуальные предприниматели и крестьянские (фермерские) хозяйства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850" y="6309320"/>
            <a:ext cx="619125" cy="216024"/>
          </a:xfrm>
        </p:spPr>
        <p:txBody>
          <a:bodyPr/>
          <a:lstStyle/>
          <a:p>
            <a:pPr>
              <a:defRPr/>
            </a:pPr>
            <a:endParaRPr lang="en-US" altLang="ru-RU" dirty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r>
              <a:rPr lang="ru-RU" altLang="ru-RU" dirty="0"/>
              <a:t>3</a:t>
            </a:r>
            <a:endParaRPr lang="en-US" altLang="ru-RU" dirty="0" smtClean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19487"/>
              </p:ext>
            </p:extLst>
          </p:nvPr>
        </p:nvGraphicFramePr>
        <p:xfrm>
          <a:off x="815975" y="1600200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3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975" y="488950"/>
            <a:ext cx="7500441" cy="1111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Основания вынесения решений об отказе в регистрации ИП, КФХ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850" y="5877272"/>
            <a:ext cx="619125" cy="796579"/>
          </a:xfrm>
        </p:spPr>
        <p:txBody>
          <a:bodyPr/>
          <a:lstStyle/>
          <a:p>
            <a:pPr>
              <a:defRPr/>
            </a:pPr>
            <a:endParaRPr lang="en-US" altLang="ru-RU" dirty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r>
              <a:rPr lang="ru-RU" altLang="ru-RU" dirty="0" smtClean="0"/>
              <a:t>4</a:t>
            </a:r>
            <a:endParaRPr lang="en-US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219526"/>
              </p:ext>
            </p:extLst>
          </p:nvPr>
        </p:nvGraphicFramePr>
        <p:xfrm>
          <a:off x="815975" y="1600200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6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975" y="488950"/>
            <a:ext cx="7500441" cy="1111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Основания вынесения решений об отказе в регистрации ЮЛ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324850" y="5877272"/>
            <a:ext cx="619125" cy="796579"/>
          </a:xfrm>
        </p:spPr>
        <p:txBody>
          <a:bodyPr/>
          <a:lstStyle/>
          <a:p>
            <a:pPr>
              <a:defRPr/>
            </a:pPr>
            <a:endParaRPr lang="en-US" altLang="ru-RU" dirty="0"/>
          </a:p>
          <a:p>
            <a:pPr>
              <a:defRPr/>
            </a:pPr>
            <a:endParaRPr lang="en-US" altLang="ru-RU" dirty="0" smtClean="0"/>
          </a:p>
          <a:p>
            <a:pPr>
              <a:defRPr/>
            </a:pPr>
            <a:r>
              <a:rPr lang="ru-RU" altLang="ru-RU" dirty="0" smtClean="0"/>
              <a:t>5</a:t>
            </a:r>
            <a:endParaRPr lang="en-US" altLang="ru-RU" dirty="0" smtClean="0"/>
          </a:p>
          <a:p>
            <a:pPr>
              <a:defRPr/>
            </a:pPr>
            <a:endParaRPr lang="ru-RU" altLang="ru-RU" dirty="0" smtClean="0"/>
          </a:p>
          <a:p>
            <a:pPr>
              <a:defRPr/>
            </a:pPr>
            <a:endParaRPr lang="ru-RU" alt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692579"/>
              </p:ext>
            </p:extLst>
          </p:nvPr>
        </p:nvGraphicFramePr>
        <p:xfrm>
          <a:off x="815975" y="1600200"/>
          <a:ext cx="7343775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7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2"/>
          <p:cNvSpPr txBox="1">
            <a:spLocks noGrp="1"/>
          </p:cNvSpPr>
          <p:nvPr/>
        </p:nvSpPr>
        <p:spPr bwMode="auto">
          <a:xfrm>
            <a:off x="8243888" y="6021388"/>
            <a:ext cx="7254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 defTabSz="10429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0429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429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429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429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ts val="2400"/>
              </a:lnSpc>
            </a:pPr>
            <a:r>
              <a:rPr lang="ru-RU" altLang="ru-RU" sz="27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6</a:t>
            </a:r>
            <a:endParaRPr lang="ru-RU" altLang="ru-RU" sz="27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20689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Результаты привлечения к административной ответственности ч. 3, 4, 5 ст. 14.25 КоАП РФ</a:t>
            </a:r>
            <a:endParaRPr lang="ru-RU" sz="2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5368591"/>
              </p:ext>
            </p:extLst>
          </p:nvPr>
        </p:nvGraphicFramePr>
        <p:xfrm>
          <a:off x="755576" y="1484784"/>
          <a:ext cx="74883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518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924304-965B-4F8E-A2A9-24072BC63580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76470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Количество материалов, направленных в правоохранительные органы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18763025"/>
              </p:ext>
            </p:extLst>
          </p:nvPr>
        </p:nvGraphicFramePr>
        <p:xfrm>
          <a:off x="683568" y="1737768"/>
          <a:ext cx="7560840" cy="478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0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esent_FNS2012_A4">
  <a:themeElements>
    <a:clrScheme name="3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Шаблон 15">
  <a:themeElements>
    <a:clrScheme name="1_Шаблон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Шаблон 15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Шаблон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блон 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блон 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3192</TotalTime>
  <Words>110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3_Present_FNS2012_A4</vt:lpstr>
      <vt:lpstr>1_Шаблон 15</vt:lpstr>
      <vt:lpstr>Количество документов представленных на государственную регистрацию ЮЛ и ИП </vt:lpstr>
      <vt:lpstr>Юридические лица</vt:lpstr>
      <vt:lpstr>Индивидуальные предприниматели и крестьянские (фермерские) хозяйства</vt:lpstr>
      <vt:lpstr>Основания вынесения решений об отказе в регистрации ИП, КФХ</vt:lpstr>
      <vt:lpstr>Основания вынесения решений об отказе в регистрации ЮЛ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направлениях развития информационных технологий в ФНС России</dc:title>
  <dc:creator>1800-12112</dc:creator>
  <cp:lastModifiedBy>Хамидуллина Эльвира Гаптенуровна</cp:lastModifiedBy>
  <cp:revision>204</cp:revision>
  <cp:lastPrinted>2014-06-05T13:49:05Z</cp:lastPrinted>
  <dcterms:created xsi:type="dcterms:W3CDTF">2013-05-14T06:04:22Z</dcterms:created>
  <dcterms:modified xsi:type="dcterms:W3CDTF">2018-08-27T12:37:51Z</dcterms:modified>
</cp:coreProperties>
</file>