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</p:sldMasterIdLst>
  <p:notesMasterIdLst>
    <p:notesMasterId r:id="rId10"/>
  </p:notesMasterIdLst>
  <p:sldIdLst>
    <p:sldId id="303" r:id="rId3"/>
    <p:sldId id="307" r:id="rId4"/>
    <p:sldId id="308" r:id="rId5"/>
    <p:sldId id="304" r:id="rId6"/>
    <p:sldId id="309" r:id="rId7"/>
    <p:sldId id="306" r:id="rId8"/>
    <p:sldId id="310" r:id="rId9"/>
  </p:sldIdLst>
  <p:sldSz cx="9144000" cy="6858000" type="screen4x3"/>
  <p:notesSz cx="6794500" cy="99187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7142"/>
    <a:srgbClr val="A54B27"/>
    <a:srgbClr val="742E3D"/>
    <a:srgbClr val="A6592A"/>
    <a:srgbClr val="D37127"/>
    <a:srgbClr val="8D5C33"/>
    <a:srgbClr val="969696"/>
    <a:srgbClr val="4C59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63" autoAdjust="0"/>
    <p:restoredTop sz="86475" autoAdjust="0"/>
  </p:normalViewPr>
  <p:slideViewPr>
    <p:cSldViewPr>
      <p:cViewPr>
        <p:scale>
          <a:sx n="80" d="100"/>
          <a:sy n="80" d="100"/>
        </p:scale>
        <p:origin x="-312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600" dirty="0"/>
                      <a:t>Юридические </a:t>
                    </a:r>
                    <a:r>
                      <a:rPr lang="ru-RU" sz="1600"/>
                      <a:t>лица </a:t>
                    </a:r>
                    <a:endParaRPr lang="ru-RU" sz="1600" smtClean="0"/>
                  </a:p>
                  <a:p>
                    <a:r>
                      <a:rPr lang="ru-RU" smtClean="0"/>
                      <a:t>9653</a:t>
                    </a:r>
                    <a:r>
                      <a:rPr lang="ru-RU" dirty="0"/>
                      <a:t>
46%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00" dirty="0"/>
                      <a:t>Индивидуальные </a:t>
                    </a:r>
                    <a:r>
                      <a:rPr lang="ru-RU" sz="1400"/>
                      <a:t>предприниматели </a:t>
                    </a:r>
                    <a:endParaRPr lang="ru-RU" sz="1400" smtClean="0"/>
                  </a:p>
                  <a:p>
                    <a:r>
                      <a:rPr lang="ru-RU" smtClean="0"/>
                      <a:t>11358</a:t>
                    </a:r>
                    <a:r>
                      <a:rPr lang="ru-RU" dirty="0"/>
                      <a:t>
54%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Юридические лица 9653</c:v>
                </c:pt>
                <c:pt idx="1">
                  <c:v>Индивидуальные предприниматели 11358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9653</c:v>
                </c:pt>
                <c:pt idx="1">
                  <c:v>11358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bg2">
                  <a:lumMod val="75000"/>
                </a:schemeClr>
              </a:solidFill>
            </a:ln>
          </c:spPr>
          <c:dPt>
            <c:idx val="0"/>
            <c:bubble3D val="0"/>
            <c:spPr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lin ang="18900000" scaled="1"/>
                <a:tileRect/>
              </a:gradFill>
              <a:ln>
                <a:solidFill>
                  <a:schemeClr val="bg2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8900000" scaled="1"/>
                <a:tileRect/>
              </a:gradFill>
              <a:ln>
                <a:solidFill>
                  <a:schemeClr val="bg2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>
                <a:solidFill>
                  <a:schemeClr val="bg2">
                    <a:lumMod val="75000"/>
                  </a:schemeClr>
                </a:solidFill>
              </a:ln>
            </c:spPr>
          </c:dPt>
          <c:dPt>
            <c:idx val="3"/>
            <c:bubble3D val="0"/>
            <c:spPr>
              <a:solidFill>
                <a:srgbClr val="00B0F0"/>
              </a:solidFill>
              <a:ln>
                <a:solidFill>
                  <a:schemeClr val="bg2">
                    <a:lumMod val="75000"/>
                  </a:schemeClr>
                </a:solidFill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Изменения в учредительные документы и сведения, содержащиеся в ЕГРЮЛ</c:v>
                </c:pt>
                <c:pt idx="1">
                  <c:v>Создание ЮЛ</c:v>
                </c:pt>
                <c:pt idx="2">
                  <c:v>Добровольная ликвидация</c:v>
                </c:pt>
                <c:pt idx="3">
                  <c:v>Иные изменения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0.71</c:v>
                </c:pt>
                <c:pt idx="1">
                  <c:v>0.17</c:v>
                </c:pt>
                <c:pt idx="2">
                  <c:v>0.09</c:v>
                </c:pt>
                <c:pt idx="3">
                  <c:v>0.03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 b="1" i="0" baseline="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2"/>
              <c:layout>
                <c:manualLayout>
                  <c:x val="-6.2081558871288946E-2"/>
                  <c:y val="5.909389363099146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Регистрация в качестве ИП, КФХ</c:v>
                </c:pt>
                <c:pt idx="1">
                  <c:v>Прекращение деятельности ИП, КФХ</c:v>
                </c:pt>
                <c:pt idx="2">
                  <c:v>Изменения в сведения ИП, КФХ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5353</c:v>
                </c:pt>
                <c:pt idx="1">
                  <c:v>4592</c:v>
                </c:pt>
                <c:pt idx="2">
                  <c:v>1413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pPr>
              <a:solidFill>
                <a:schemeClr val="bg1"/>
              </a:solidFill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Нарушение порядка представления и заполнения документов</c:v>
                </c:pt>
                <c:pt idx="1">
                  <c:v>Непредставление документов</c:v>
                </c:pt>
                <c:pt idx="2">
                  <c:v>Непредставление отчетности</c:v>
                </c:pt>
                <c:pt idx="3">
                  <c:v>Иные основания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60</c:v>
                </c:pt>
                <c:pt idx="1">
                  <c:v>17</c:v>
                </c:pt>
                <c:pt idx="2">
                  <c:v>10</c:v>
                </c:pt>
                <c:pt idx="3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"/>
          <c:dPt>
            <c:idx val="5"/>
            <c:bubble3D val="0"/>
            <c:spPr>
              <a:solidFill>
                <a:srgbClr val="FF0000"/>
              </a:solidFill>
            </c:spPr>
          </c:dPt>
          <c:dLbls>
            <c:dLbl>
              <c:idx val="3"/>
              <c:layout>
                <c:manualLayout>
                  <c:x val="7.5493870659163716E-3"/>
                  <c:y val="9.00274530686947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Нарушение порядка представления и заполнения документов</c:v>
                </c:pt>
                <c:pt idx="1">
                  <c:v>Подпункт "ф" п. 1 ст. 23 Закона о регистрации</c:v>
                </c:pt>
                <c:pt idx="2">
                  <c:v>Недостоверные сведения об адресе</c:v>
                </c:pt>
                <c:pt idx="3">
                  <c:v>Иные основания</c:v>
                </c:pt>
                <c:pt idx="4">
                  <c:v>Непредставление документов, предусмотренных законом</c:v>
                </c:pt>
                <c:pt idx="5">
                  <c:v>Возражение заинтересованного лица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37</c:v>
                </c:pt>
                <c:pt idx="1">
                  <c:v>24</c:v>
                </c:pt>
                <c:pt idx="2">
                  <c:v>10</c:v>
                </c:pt>
                <c:pt idx="3">
                  <c:v>11</c:v>
                </c:pt>
                <c:pt idx="4">
                  <c:v>9</c:v>
                </c:pt>
                <c:pt idx="5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92D05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ч. 3 ст. 14.25 КоАП</c:v>
                </c:pt>
                <c:pt idx="1">
                  <c:v>ч. 4 ст. 14.25 КоАП</c:v>
                </c:pt>
                <c:pt idx="2">
                  <c:v>ч. 5 ст. 14.25 КоАП</c:v>
                </c:pt>
                <c:pt idx="3">
                  <c:v>ч. 1 ст. 20.25 КоАП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</c:v>
                </c:pt>
                <c:pt idx="1">
                  <c:v>50</c:v>
                </c:pt>
                <c:pt idx="2">
                  <c:v>14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FFFF00"/>
            </a:solidFill>
          </c:spPr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00B0F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Часть 1 ст. 173.1 УК РФ</c:v>
                </c:pt>
                <c:pt idx="1">
                  <c:v>Часть 1 ст. 173.2 УК РФ</c:v>
                </c:pt>
                <c:pt idx="2">
                  <c:v>Процессуальное решение не принято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10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1700"/>
            <a:ext cx="5435600" cy="44624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44813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21813"/>
            <a:ext cx="2944813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5241C2F-69E5-4B79-96C7-7E205A4A53B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4766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910D51-552D-4887-B623-1EE7019C37C3}" type="slidenum">
              <a:rPr lang="ru-RU" altLang="ru-RU" smtClean="0"/>
              <a:pPr eaLnBrk="1" hangingPunct="1"/>
              <a:t>6</a:t>
            </a:fld>
            <a:endParaRPr lang="ru-RU" altLang="ru-RU" smtClean="0"/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48100" y="9421813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851" tIns="45926" rIns="91851" bIns="45926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446917D-3B0A-47DD-BE0D-323BD91FC89A}" type="slidenum">
              <a:rPr lang="ru-RU" altLang="ru-RU" sz="1200">
                <a:latin typeface="Calibri" pitchFamily="34" charset="0"/>
              </a:rPr>
              <a:pPr algn="r" eaLnBrk="1" hangingPunct="1"/>
              <a:t>6</a:t>
            </a:fld>
            <a:endParaRPr lang="ru-RU" altLang="ru-RU" sz="1200">
              <a:latin typeface="Calibri" pitchFamily="34" charset="0"/>
            </a:endParaRPr>
          </a:p>
        </p:txBody>
      </p:sp>
      <p:sp>
        <p:nvSpPr>
          <p:cNvPr id="1536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2950"/>
            <a:ext cx="4959350" cy="3721100"/>
          </a:xfrm>
          <a:ln/>
        </p:spPr>
      </p:sp>
      <p:sp>
        <p:nvSpPr>
          <p:cNvPr id="1536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851" tIns="45926" rIns="91851" bIns="45926"/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latin typeface="Arial" charset="0"/>
            </a:endParaRPr>
          </a:p>
        </p:txBody>
      </p:sp>
      <p:sp>
        <p:nvSpPr>
          <p:cNvPr id="15366" name="Номер слайда 3"/>
          <p:cNvSpPr txBox="1">
            <a:spLocks noGrp="1"/>
          </p:cNvSpPr>
          <p:nvPr/>
        </p:nvSpPr>
        <p:spPr bwMode="auto">
          <a:xfrm>
            <a:off x="3848100" y="9421813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851" tIns="45926" rIns="91851" bIns="45926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ED619E5-D3C1-470E-AFCE-D47FFEFB758D}" type="slidenum">
              <a:rPr lang="ru-RU" altLang="ru-RU" sz="1200">
                <a:latin typeface="Calibri" pitchFamily="34" charset="0"/>
              </a:rPr>
              <a:pPr algn="r" eaLnBrk="1" hangingPunct="1"/>
              <a:t>6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19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8940E-5AEE-4EB9-819D-FC0B6C4630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3601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9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0BB57-0985-466C-AD97-ECB867D78D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867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24600" y="488950"/>
            <a:ext cx="1835150" cy="59467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5975" y="488950"/>
            <a:ext cx="5356225" cy="59467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9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3A641-BDE8-4112-891F-3E04BF674C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7822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75" y="488950"/>
            <a:ext cx="7343775" cy="1111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15975" y="1600200"/>
            <a:ext cx="7343775" cy="48355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Номер слайда 19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F0B7-2472-46E6-B861-789DA58825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3282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815975" y="488950"/>
            <a:ext cx="7343775" cy="1111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15975" y="1600200"/>
            <a:ext cx="3595688" cy="23415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64063" y="1600200"/>
            <a:ext cx="3595687" cy="23415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815975" y="4094163"/>
            <a:ext cx="3595688" cy="23415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564063" y="4094163"/>
            <a:ext cx="3595687" cy="23415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9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41842-62C7-4033-8940-6411987F83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34665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9A117-3587-4B54-B932-DC2C7A1FF7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800674"/>
      </p:ext>
    </p:extLst>
  </p:cSld>
  <p:clrMapOvr>
    <a:masterClrMapping/>
  </p:clrMapOvr>
  <p:transition spd="med"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8A542-D9BE-453B-BF0F-E7F1A8F67C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226410"/>
      </p:ext>
    </p:extLst>
  </p:cSld>
  <p:clrMapOvr>
    <a:masterClrMapping/>
  </p:clrMapOvr>
  <p:transition spd="med"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04FFD-41AD-42C9-BC29-90382AE3A1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370179"/>
      </p:ext>
    </p:extLst>
  </p:cSld>
  <p:clrMapOvr>
    <a:masterClrMapping/>
  </p:clrMapOvr>
  <p:transition spd="med"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388" y="1052513"/>
            <a:ext cx="431641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31641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D6F0C-4562-4B5A-AE7D-644A291F0B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643433"/>
      </p:ext>
    </p:extLst>
  </p:cSld>
  <p:clrMapOvr>
    <a:masterClrMapping/>
  </p:clrMapOvr>
  <p:transition spd="med"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DA0E0-24D7-4123-987A-DA8932D623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751045"/>
      </p:ext>
    </p:extLst>
  </p:cSld>
  <p:clrMapOvr>
    <a:masterClrMapping/>
  </p:clrMapOvr>
  <p:transition spd="med"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BCE23-41F0-4926-B05D-EC7DEFB464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200006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9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74C82-1DE6-4B2F-9D6B-C2844F722A2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89960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EF569-C2CD-4253-90F8-92E950A0BF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09800"/>
      </p:ext>
    </p:extLst>
  </p:cSld>
  <p:clrMapOvr>
    <a:masterClrMapping/>
  </p:clrMapOvr>
  <p:transition spd="med"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FCD81-E45C-49A2-8CA1-96590FA3D8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562894"/>
      </p:ext>
    </p:extLst>
  </p:cSld>
  <p:clrMapOvr>
    <a:masterClrMapping/>
  </p:clrMapOvr>
  <p:transition spd="med"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41C22-1C6D-46AA-AF92-3FB01CCB51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593403"/>
      </p:ext>
    </p:extLst>
  </p:cSld>
  <p:clrMapOvr>
    <a:masterClrMapping/>
  </p:clrMapOvr>
  <p:transition spd="med">
    <p:zo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09515-2FC5-4A14-A826-0842A8E19A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959070"/>
      </p:ext>
    </p:extLst>
  </p:cSld>
  <p:clrMapOvr>
    <a:masterClrMapping/>
  </p:clrMapOvr>
  <p:transition spd="med">
    <p:zo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04038" y="0"/>
            <a:ext cx="2239962" cy="645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9388" y="0"/>
            <a:ext cx="6572250" cy="645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00B53-57C9-40C2-ACFC-81C82A9498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094332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19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A48A3-5090-4F25-A6E6-5E6FAC520B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741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5975" y="1600200"/>
            <a:ext cx="3595688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64063" y="1600200"/>
            <a:ext cx="3595687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C38F9-E6C0-4434-8B65-2048629CE06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161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9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22859-EE2D-4449-ABC4-3D69126A47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063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19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1D65E-1E32-4CB4-A891-531ED03D22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102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9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24304-965B-4F8E-A2A9-24072BC635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0651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87889-89D2-4B53-B317-F09116DE3D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119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9D6F7-0E48-48EF-ABDF-103FEDBA48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6556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488950"/>
            <a:ext cx="7343775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2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600200"/>
            <a:ext cx="7343775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8" name="Номер слайда 19"/>
          <p:cNvSpPr>
            <a:spLocks noGrp="1"/>
          </p:cNvSpPr>
          <p:nvPr>
            <p:ph type="sldNum" sz="quarter" idx="4"/>
          </p:nvPr>
        </p:nvSpPr>
        <p:spPr bwMode="auto">
          <a:xfrm>
            <a:off x="8324850" y="6042025"/>
            <a:ext cx="619125" cy="6318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ts val="2100"/>
              </a:lnSpc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25FB8ED-0275-433F-8B48-03EE47696A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 ftr="0" dt="0"/>
  <p:txStyles>
    <p:titleStyle>
      <a:lvl1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2pPr>
      <a:lvl3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3pPr>
      <a:lvl4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4pPr>
      <a:lvl5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5pPr>
      <a:lvl6pPr marL="457200" algn="l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14400" algn="l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71600" algn="l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28800" algn="l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ct val="20000"/>
        </a:spcBef>
        <a:spcAft>
          <a:spcPct val="0"/>
        </a:spcAft>
        <a:buFont typeface="+mj-lt"/>
        <a:defRPr sz="3200">
          <a:solidFill>
            <a:srgbClr val="005AA9"/>
          </a:solidFill>
          <a:latin typeface="+mn-lt"/>
          <a:ea typeface="+mn-ea"/>
          <a:cs typeface="+mn-cs"/>
        </a:defRPr>
      </a:lvl1pPr>
      <a:lvl2pPr marL="319088" indent="80963" algn="l" rtl="0" eaLnBrk="0" fontAlgn="base" hangingPunct="0">
        <a:spcBef>
          <a:spcPct val="20000"/>
        </a:spcBef>
        <a:spcAft>
          <a:spcPct val="0"/>
        </a:spcAft>
        <a:buFont typeface="Arial" charset="0"/>
        <a:defRPr sz="2100">
          <a:solidFill>
            <a:srgbClr val="504F53"/>
          </a:solidFill>
          <a:latin typeface="+mn-lt"/>
        </a:defRPr>
      </a:lvl2pPr>
      <a:lvl3pPr marL="625475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>
          <a:solidFill>
            <a:srgbClr val="504F53"/>
          </a:solidFill>
          <a:latin typeface="+mn-lt"/>
        </a:defRPr>
      </a:lvl3pPr>
      <a:lvl4pPr marL="1403350" indent="-1087438" algn="just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defRPr sz="1400">
          <a:solidFill>
            <a:srgbClr val="504F53"/>
          </a:solidFill>
          <a:latin typeface="+mn-lt"/>
        </a:defRPr>
      </a:lvl4pPr>
      <a:lvl5pPr marL="1257300" indent="346075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defRPr sz="1200">
          <a:solidFill>
            <a:srgbClr val="8D8C90"/>
          </a:solidFill>
          <a:latin typeface="+mn-lt"/>
        </a:defRPr>
      </a:lvl5pPr>
      <a:lvl6pPr marL="1714500" indent="346075" algn="l" rtl="0" fontAlgn="base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6pPr>
      <a:lvl7pPr marL="2171700" indent="346075" algn="l" rtl="0" fontAlgn="base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7pPr>
      <a:lvl8pPr marL="2628900" indent="346075" algn="l" rtl="0" fontAlgn="base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8pPr>
      <a:lvl9pPr marL="3086100" indent="346075" algn="l" rtl="0" fontAlgn="base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052513"/>
            <a:ext cx="8785225" cy="5400675"/>
          </a:xfrm>
          <a:prstGeom prst="rect">
            <a:avLst/>
          </a:prstGeom>
          <a:solidFill>
            <a:srgbClr val="FFFFFF">
              <a:alpha val="59999"/>
            </a:srgbClr>
          </a:solidFill>
          <a:ln w="57150" cmpd="thinThick">
            <a:solidFill>
              <a:srgbClr val="FFFFFF">
                <a:alpha val="89803"/>
              </a:srgbClr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7625" y="6597650"/>
            <a:ext cx="1476375" cy="260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663300"/>
                </a:solidFill>
                <a:latin typeface="+mn-lt"/>
              </a:defRPr>
            </a:lvl1pPr>
          </a:lstStyle>
          <a:p>
            <a:pPr>
              <a:defRPr/>
            </a:pPr>
            <a:fld id="{D2E393BC-0AF4-468A-A865-FFFBCD1718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0"/>
            <a:ext cx="8243887" cy="9080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ransition spd="med">
    <p:zoom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3300"/>
          </a:solidFill>
          <a:latin typeface="Impac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3300"/>
          </a:solidFill>
          <a:latin typeface="Impac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3300"/>
          </a:solidFill>
          <a:latin typeface="Impac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3300"/>
          </a:solidFill>
          <a:latin typeface="Impac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rgbClr val="663300"/>
          </a:solidFill>
          <a:latin typeface="Impac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rgbClr val="663300"/>
          </a:solidFill>
          <a:latin typeface="Impac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rgbClr val="663300"/>
          </a:solidFill>
          <a:latin typeface="Impac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rgbClr val="663300"/>
          </a:solidFill>
          <a:latin typeface="Impact" pitchFamily="34" charset="0"/>
        </a:defRPr>
      </a:lvl9pPr>
    </p:titleStyle>
    <p:bodyStyle>
      <a:lvl1pPr marL="444500" indent="-355600" algn="l" rtl="0" eaLnBrk="0" fontAlgn="base" hangingPunct="0">
        <a:spcBef>
          <a:spcPct val="0"/>
        </a:spcBef>
        <a:spcAft>
          <a:spcPct val="40000"/>
        </a:spcAft>
        <a:buClr>
          <a:srgbClr val="CC0000"/>
        </a:buClr>
        <a:buFont typeface="Arial" charset="0"/>
        <a:buChar char="●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890588" indent="-266700" algn="l" rtl="0" eaLnBrk="0" fontAlgn="base" hangingPunct="0">
        <a:spcBef>
          <a:spcPct val="0"/>
        </a:spcBef>
        <a:spcAft>
          <a:spcPct val="40000"/>
        </a:spcAft>
        <a:buClr>
          <a:srgbClr val="CC0000"/>
        </a:buClr>
        <a:buFont typeface="Arial" charset="0"/>
        <a:buChar char="●"/>
        <a:defRPr sz="2200">
          <a:solidFill>
            <a:srgbClr val="000000"/>
          </a:solidFill>
          <a:latin typeface="+mn-lt"/>
        </a:defRPr>
      </a:lvl2pPr>
      <a:lvl3pPr marL="1336675" indent="-266700" algn="l" rtl="0" eaLnBrk="0" fontAlgn="base" hangingPunct="0">
        <a:spcBef>
          <a:spcPct val="0"/>
        </a:spcBef>
        <a:spcAft>
          <a:spcPct val="40000"/>
        </a:spcAft>
        <a:buClr>
          <a:srgbClr val="CC0000"/>
        </a:buClr>
        <a:buFont typeface="Arial" charset="0"/>
        <a:buChar char="●"/>
        <a:defRPr sz="2000">
          <a:solidFill>
            <a:srgbClr val="000000"/>
          </a:solidFill>
          <a:latin typeface="+mn-lt"/>
        </a:defRPr>
      </a:lvl3pPr>
      <a:lvl4pPr marL="1782763" indent="-266700" algn="l" rtl="0" eaLnBrk="0" fontAlgn="base" hangingPunct="0">
        <a:spcBef>
          <a:spcPct val="0"/>
        </a:spcBef>
        <a:spcAft>
          <a:spcPct val="40000"/>
        </a:spcAft>
        <a:buClr>
          <a:srgbClr val="CC0000"/>
        </a:buClr>
        <a:buFont typeface="Arial" charset="0"/>
        <a:buChar char="●"/>
        <a:defRPr sz="2000">
          <a:solidFill>
            <a:srgbClr val="000000"/>
          </a:solidFill>
          <a:latin typeface="+mn-lt"/>
        </a:defRPr>
      </a:lvl4pPr>
      <a:lvl5pPr marL="2227263" indent="-265113" algn="l" rtl="0" eaLnBrk="0" fontAlgn="base" hangingPunct="0">
        <a:spcBef>
          <a:spcPct val="0"/>
        </a:spcBef>
        <a:spcAft>
          <a:spcPct val="40000"/>
        </a:spcAft>
        <a:buClr>
          <a:srgbClr val="CC0000"/>
        </a:buClr>
        <a:buFont typeface="Arial" charset="0"/>
        <a:buChar char="●"/>
        <a:defRPr sz="1600">
          <a:solidFill>
            <a:srgbClr val="000000"/>
          </a:solidFill>
          <a:latin typeface="+mn-lt"/>
        </a:defRPr>
      </a:lvl5pPr>
      <a:lvl6pPr marL="2684463" indent="-265113" algn="l" rtl="0" fontAlgn="base">
        <a:spcBef>
          <a:spcPct val="0"/>
        </a:spcBef>
        <a:spcAft>
          <a:spcPct val="40000"/>
        </a:spcAft>
        <a:buClr>
          <a:srgbClr val="CC0000"/>
        </a:buClr>
        <a:buFont typeface="Arial" pitchFamily="34" charset="0"/>
        <a:buChar char="●"/>
        <a:defRPr sz="1600">
          <a:solidFill>
            <a:srgbClr val="000000"/>
          </a:solidFill>
          <a:latin typeface="+mn-lt"/>
        </a:defRPr>
      </a:lvl6pPr>
      <a:lvl7pPr marL="3141663" indent="-265113" algn="l" rtl="0" fontAlgn="base">
        <a:spcBef>
          <a:spcPct val="0"/>
        </a:spcBef>
        <a:spcAft>
          <a:spcPct val="40000"/>
        </a:spcAft>
        <a:buClr>
          <a:srgbClr val="CC0000"/>
        </a:buClr>
        <a:buFont typeface="Arial" pitchFamily="34" charset="0"/>
        <a:buChar char="●"/>
        <a:defRPr sz="1600">
          <a:solidFill>
            <a:srgbClr val="000000"/>
          </a:solidFill>
          <a:latin typeface="+mn-lt"/>
        </a:defRPr>
      </a:lvl7pPr>
      <a:lvl8pPr marL="3598863" indent="-265113" algn="l" rtl="0" fontAlgn="base">
        <a:spcBef>
          <a:spcPct val="0"/>
        </a:spcBef>
        <a:spcAft>
          <a:spcPct val="40000"/>
        </a:spcAft>
        <a:buClr>
          <a:srgbClr val="CC0000"/>
        </a:buClr>
        <a:buFont typeface="Arial" pitchFamily="34" charset="0"/>
        <a:buChar char="●"/>
        <a:defRPr sz="1600">
          <a:solidFill>
            <a:srgbClr val="000000"/>
          </a:solidFill>
          <a:latin typeface="+mn-lt"/>
        </a:defRPr>
      </a:lvl8pPr>
      <a:lvl9pPr marL="4056063" indent="-265113" algn="l" rtl="0" fontAlgn="base">
        <a:spcBef>
          <a:spcPct val="0"/>
        </a:spcBef>
        <a:spcAft>
          <a:spcPct val="40000"/>
        </a:spcAft>
        <a:buClr>
          <a:srgbClr val="CC0000"/>
        </a:buClr>
        <a:buFont typeface="Arial" pitchFamily="34" charset="0"/>
        <a:buChar char="●"/>
        <a:defRPr sz="16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15975" y="488950"/>
            <a:ext cx="7500441" cy="111125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ru-RU" sz="2800" dirty="0" smtClean="0"/>
              <a:t>Количество документов представленных на государственную регистрацию ЮЛ и ИП 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ru-RU" dirty="0"/>
          </a:p>
          <a:p>
            <a:pPr>
              <a:defRPr/>
            </a:pPr>
            <a:endParaRPr lang="en-US" altLang="ru-RU" dirty="0" smtClean="0"/>
          </a:p>
          <a:p>
            <a:pPr>
              <a:defRPr/>
            </a:pPr>
            <a:r>
              <a:rPr lang="en-US" altLang="ru-RU" dirty="0"/>
              <a:t>1</a:t>
            </a:r>
            <a:endParaRPr lang="en-US" altLang="ru-RU" dirty="0" smtClean="0"/>
          </a:p>
          <a:p>
            <a:pPr>
              <a:defRPr/>
            </a:pPr>
            <a:endParaRPr lang="ru-RU" altLang="ru-RU" dirty="0" smtClean="0"/>
          </a:p>
          <a:p>
            <a:pPr>
              <a:defRPr/>
            </a:pPr>
            <a:endParaRPr lang="ru-RU" alt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002984"/>
              </p:ext>
            </p:extLst>
          </p:nvPr>
        </p:nvGraphicFramePr>
        <p:xfrm>
          <a:off x="815975" y="1600200"/>
          <a:ext cx="7343775" cy="4835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618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15975" y="488950"/>
            <a:ext cx="7500441" cy="111125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ru-RU" sz="3600" dirty="0" smtClean="0"/>
              <a:t>Юридические лица</a:t>
            </a:r>
            <a:endParaRPr lang="ru-RU" sz="3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8861662"/>
              </p:ext>
            </p:extLst>
          </p:nvPr>
        </p:nvGraphicFramePr>
        <p:xfrm>
          <a:off x="815975" y="1600200"/>
          <a:ext cx="7343775" cy="4835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8324850" y="6309320"/>
            <a:ext cx="619125" cy="216024"/>
          </a:xfrm>
        </p:spPr>
        <p:txBody>
          <a:bodyPr/>
          <a:lstStyle/>
          <a:p>
            <a:pPr>
              <a:defRPr/>
            </a:pPr>
            <a:endParaRPr lang="en-US" altLang="ru-RU" dirty="0"/>
          </a:p>
          <a:p>
            <a:pPr>
              <a:defRPr/>
            </a:pPr>
            <a:endParaRPr lang="en-US" altLang="ru-RU" dirty="0" smtClean="0"/>
          </a:p>
          <a:p>
            <a:pPr>
              <a:defRPr/>
            </a:pPr>
            <a:r>
              <a:rPr lang="en-US" altLang="ru-RU" dirty="0" smtClean="0"/>
              <a:t>2</a:t>
            </a:r>
          </a:p>
          <a:p>
            <a:pPr>
              <a:defRPr/>
            </a:pPr>
            <a:endParaRPr lang="en-US" altLang="ru-RU" dirty="0" smtClean="0"/>
          </a:p>
          <a:p>
            <a:pPr>
              <a:defRPr/>
            </a:pPr>
            <a:endParaRPr lang="ru-RU" altLang="ru-RU" dirty="0" smtClean="0"/>
          </a:p>
          <a:p>
            <a:pPr>
              <a:defRPr/>
            </a:pPr>
            <a:endParaRPr lang="ru-RU" altLang="ru-RU" dirty="0"/>
          </a:p>
        </p:txBody>
      </p:sp>
      <p:graphicFrame>
        <p:nvGraphicFramePr>
          <p:cNvPr id="5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7866053"/>
              </p:ext>
            </p:extLst>
          </p:nvPr>
        </p:nvGraphicFramePr>
        <p:xfrm>
          <a:off x="899592" y="1772816"/>
          <a:ext cx="7343775" cy="4835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894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15975" y="488950"/>
            <a:ext cx="7500441" cy="111125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ru-RU" sz="3200" dirty="0" smtClean="0"/>
              <a:t>Индивидуальные предприниматели и крестьянские (фермерские) хозяйства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8324850" y="6309320"/>
            <a:ext cx="619125" cy="216024"/>
          </a:xfrm>
        </p:spPr>
        <p:txBody>
          <a:bodyPr/>
          <a:lstStyle/>
          <a:p>
            <a:pPr>
              <a:defRPr/>
            </a:pPr>
            <a:endParaRPr lang="en-US" altLang="ru-RU" dirty="0"/>
          </a:p>
          <a:p>
            <a:pPr>
              <a:defRPr/>
            </a:pPr>
            <a:endParaRPr lang="en-US" altLang="ru-RU" dirty="0" smtClean="0"/>
          </a:p>
          <a:p>
            <a:pPr>
              <a:defRPr/>
            </a:pPr>
            <a:r>
              <a:rPr lang="ru-RU" altLang="ru-RU" dirty="0"/>
              <a:t>3</a:t>
            </a:r>
            <a:endParaRPr lang="en-US" altLang="ru-RU" dirty="0" smtClean="0"/>
          </a:p>
          <a:p>
            <a:pPr>
              <a:defRPr/>
            </a:pPr>
            <a:endParaRPr lang="en-US" altLang="ru-RU" dirty="0" smtClean="0"/>
          </a:p>
          <a:p>
            <a:pPr>
              <a:defRPr/>
            </a:pPr>
            <a:endParaRPr lang="ru-RU" altLang="ru-RU" dirty="0" smtClean="0"/>
          </a:p>
          <a:p>
            <a:pPr>
              <a:defRPr/>
            </a:pPr>
            <a:endParaRPr lang="ru-RU" alt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4319487"/>
              </p:ext>
            </p:extLst>
          </p:nvPr>
        </p:nvGraphicFramePr>
        <p:xfrm>
          <a:off x="815975" y="1600200"/>
          <a:ext cx="7343775" cy="4835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530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15975" y="488950"/>
            <a:ext cx="7500441" cy="111125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ru-RU" sz="3200" dirty="0" smtClean="0"/>
              <a:t>Основания вынесения решений об отказе в регистрации ИП, КФХ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8324850" y="5877272"/>
            <a:ext cx="619125" cy="796579"/>
          </a:xfrm>
        </p:spPr>
        <p:txBody>
          <a:bodyPr/>
          <a:lstStyle/>
          <a:p>
            <a:pPr>
              <a:defRPr/>
            </a:pPr>
            <a:endParaRPr lang="en-US" altLang="ru-RU" dirty="0"/>
          </a:p>
          <a:p>
            <a:pPr>
              <a:defRPr/>
            </a:pPr>
            <a:endParaRPr lang="en-US" altLang="ru-RU" dirty="0" smtClean="0"/>
          </a:p>
          <a:p>
            <a:pPr>
              <a:defRPr/>
            </a:pPr>
            <a:r>
              <a:rPr lang="ru-RU" altLang="ru-RU" dirty="0" smtClean="0"/>
              <a:t>4</a:t>
            </a:r>
            <a:endParaRPr lang="en-US" altLang="ru-RU" dirty="0" smtClean="0"/>
          </a:p>
          <a:p>
            <a:pPr>
              <a:defRPr/>
            </a:pPr>
            <a:endParaRPr lang="ru-RU" altLang="ru-RU" dirty="0" smtClean="0"/>
          </a:p>
          <a:p>
            <a:pPr>
              <a:defRPr/>
            </a:pPr>
            <a:endParaRPr lang="ru-RU" alt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219526"/>
              </p:ext>
            </p:extLst>
          </p:nvPr>
        </p:nvGraphicFramePr>
        <p:xfrm>
          <a:off x="815975" y="1600200"/>
          <a:ext cx="7343775" cy="4835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864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15975" y="488950"/>
            <a:ext cx="7500441" cy="111125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ru-RU" sz="3200" dirty="0" smtClean="0"/>
              <a:t>Основания вынесения решений об отказе в регистрации ЮЛ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8324850" y="5877272"/>
            <a:ext cx="619125" cy="796579"/>
          </a:xfrm>
        </p:spPr>
        <p:txBody>
          <a:bodyPr/>
          <a:lstStyle/>
          <a:p>
            <a:pPr>
              <a:defRPr/>
            </a:pPr>
            <a:endParaRPr lang="en-US" altLang="ru-RU" dirty="0"/>
          </a:p>
          <a:p>
            <a:pPr>
              <a:defRPr/>
            </a:pPr>
            <a:endParaRPr lang="en-US" altLang="ru-RU" dirty="0" smtClean="0"/>
          </a:p>
          <a:p>
            <a:pPr>
              <a:defRPr/>
            </a:pPr>
            <a:r>
              <a:rPr lang="ru-RU" altLang="ru-RU" dirty="0" smtClean="0"/>
              <a:t>5</a:t>
            </a:r>
            <a:endParaRPr lang="en-US" altLang="ru-RU" dirty="0" smtClean="0"/>
          </a:p>
          <a:p>
            <a:pPr>
              <a:defRPr/>
            </a:pPr>
            <a:endParaRPr lang="ru-RU" altLang="ru-RU" dirty="0" smtClean="0"/>
          </a:p>
          <a:p>
            <a:pPr>
              <a:defRPr/>
            </a:pPr>
            <a:endParaRPr lang="ru-RU" alt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692579"/>
              </p:ext>
            </p:extLst>
          </p:nvPr>
        </p:nvGraphicFramePr>
        <p:xfrm>
          <a:off x="815975" y="1600200"/>
          <a:ext cx="7343775" cy="4835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371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Номер слайда 2"/>
          <p:cNvSpPr txBox="1">
            <a:spLocks noGrp="1"/>
          </p:cNvSpPr>
          <p:nvPr/>
        </p:nvSpPr>
        <p:spPr bwMode="auto">
          <a:xfrm>
            <a:off x="8243888" y="6021388"/>
            <a:ext cx="725487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 anchor="ctr"/>
          <a:lstStyle>
            <a:lvl1pPr defTabSz="10429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10429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429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429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429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2400"/>
              </a:lnSpc>
            </a:pPr>
            <a:r>
              <a:rPr lang="ru-RU" altLang="ru-RU" sz="2700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6</a:t>
            </a:r>
            <a:endParaRPr lang="ru-RU" altLang="ru-RU" sz="2700" dirty="0">
              <a:solidFill>
                <a:schemeClr val="bg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620689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Результаты привлечения к административной ответственности ч. 3, 4, 5 ст. 14.25 КоАП РФ</a:t>
            </a:r>
            <a:endParaRPr lang="ru-RU" sz="28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75368591"/>
              </p:ext>
            </p:extLst>
          </p:nvPr>
        </p:nvGraphicFramePr>
        <p:xfrm>
          <a:off x="755576" y="1484784"/>
          <a:ext cx="748831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51882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924304-965B-4F8E-A2A9-24072BC63580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  <p:sp>
        <p:nvSpPr>
          <p:cNvPr id="4" name="TextBox 3"/>
          <p:cNvSpPr txBox="1"/>
          <p:nvPr/>
        </p:nvSpPr>
        <p:spPr>
          <a:xfrm>
            <a:off x="899592" y="764704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Количество материалов, направленных в правоохранительные органы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618763025"/>
              </p:ext>
            </p:extLst>
          </p:nvPr>
        </p:nvGraphicFramePr>
        <p:xfrm>
          <a:off x="683568" y="1737768"/>
          <a:ext cx="7560840" cy="4787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604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resent_FNS2012_A4">
  <a:themeElements>
    <a:clrScheme name="3_Present_FNS2012_A4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_Present_FNS2012_A4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Шаблон 15">
  <a:themeElements>
    <a:clrScheme name="1_Шаблон 1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Шаблон 15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Шаблон 1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Шаблон 1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Шаблон 1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Шаблон 1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Шаблон 1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Шаблон 1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Шаблон 1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Шаблон 1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Шаблон 1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Шаблон 1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Шаблон 1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Шаблон 1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3192</TotalTime>
  <Words>110</Words>
  <Application>Microsoft Office PowerPoint</Application>
  <PresentationFormat>Экран (4:3)</PresentationFormat>
  <Paragraphs>39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3_Present_FNS2012_A4</vt:lpstr>
      <vt:lpstr>1_Шаблон 15</vt:lpstr>
      <vt:lpstr>Количество документов представленных на государственную регистрацию ЮЛ и ИП </vt:lpstr>
      <vt:lpstr>Юридические лица</vt:lpstr>
      <vt:lpstr>Индивидуальные предприниматели и крестьянские (фермерские) хозяйства</vt:lpstr>
      <vt:lpstr>Основания вынесения решений об отказе в регистрации ИП, КФХ</vt:lpstr>
      <vt:lpstr>Основания вынесения решений об отказе в регистрации ЮЛ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основных направлениях развития информационных технологий в ФНС России</dc:title>
  <dc:creator>1800-12112</dc:creator>
  <cp:lastModifiedBy>Хамидуллина Эльвира Гаптенуровна</cp:lastModifiedBy>
  <cp:revision>204</cp:revision>
  <cp:lastPrinted>2014-06-05T13:49:05Z</cp:lastPrinted>
  <dcterms:created xsi:type="dcterms:W3CDTF">2013-05-14T06:04:22Z</dcterms:created>
  <dcterms:modified xsi:type="dcterms:W3CDTF">2018-08-27T12:37:51Z</dcterms:modified>
</cp:coreProperties>
</file>